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91" r:id="rId1"/>
  </p:sldMasterIdLst>
  <p:notesMasterIdLst>
    <p:notesMasterId r:id="rId21"/>
  </p:notesMasterIdLst>
  <p:handoutMasterIdLst>
    <p:handoutMasterId r:id="rId22"/>
  </p:handoutMasterIdLst>
  <p:sldIdLst>
    <p:sldId id="625" r:id="rId2"/>
    <p:sldId id="572" r:id="rId3"/>
    <p:sldId id="586" r:id="rId4"/>
    <p:sldId id="641" r:id="rId5"/>
    <p:sldId id="693" r:id="rId6"/>
    <p:sldId id="702" r:id="rId7"/>
    <p:sldId id="703" r:id="rId8"/>
    <p:sldId id="704" r:id="rId9"/>
    <p:sldId id="706" r:id="rId10"/>
    <p:sldId id="707" r:id="rId11"/>
    <p:sldId id="708" r:id="rId12"/>
    <p:sldId id="709" r:id="rId13"/>
    <p:sldId id="710" r:id="rId14"/>
    <p:sldId id="711" r:id="rId15"/>
    <p:sldId id="705" r:id="rId16"/>
    <p:sldId id="599" r:id="rId17"/>
    <p:sldId id="674" r:id="rId18"/>
    <p:sldId id="701" r:id="rId19"/>
    <p:sldId id="700" r:id="rId20"/>
  </p:sldIdLst>
  <p:sldSz cx="9144000" cy="6858000" type="screen4x3"/>
  <p:notesSz cx="6797675" cy="987425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4AA36BF8-663A-4DC2-B13A-D64B27A2120A}">
          <p14:sldIdLst>
            <p14:sldId id="625"/>
            <p14:sldId id="572"/>
            <p14:sldId id="586"/>
            <p14:sldId id="641"/>
            <p14:sldId id="693"/>
            <p14:sldId id="702"/>
            <p14:sldId id="703"/>
            <p14:sldId id="704"/>
            <p14:sldId id="706"/>
            <p14:sldId id="707"/>
            <p14:sldId id="708"/>
            <p14:sldId id="709"/>
            <p14:sldId id="710"/>
            <p14:sldId id="711"/>
            <p14:sldId id="705"/>
            <p14:sldId id="599"/>
            <p14:sldId id="674"/>
            <p14:sldId id="701"/>
            <p14:sldId id="700"/>
          </p14:sldIdLst>
        </p14:section>
        <p14:section name="未命名的章節" id="{C3D80371-931D-4355-9058-A86519CF690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2">
          <p15:clr>
            <a:srgbClr val="A4A3A4"/>
          </p15:clr>
        </p15:guide>
        <p15:guide id="2" pos="3111">
          <p15:clr>
            <a:srgbClr val="A4A3A4"/>
          </p15:clr>
        </p15:guide>
        <p15:guide id="3" orient="horz" pos="3111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99C0"/>
    <a:srgbClr val="9595BC"/>
    <a:srgbClr val="EAEAEA"/>
    <a:srgbClr val="E5EFEF"/>
    <a:srgbClr val="DEEAEA"/>
    <a:srgbClr val="CCFFCC"/>
    <a:srgbClr val="BBF3B7"/>
    <a:srgbClr val="3333CC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深色樣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38B1855-1B75-4FBE-930C-398BA8C253C6}" styleName="佈景主題樣式 2 - 輔色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佈景主題樣式 2 - 輔色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27F97BB-C833-4FB7-BDE5-3F7075034690}" styleName="佈景主題樣式 2 - 輔色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佈景主題樣式 2 - 輔色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深色樣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93D81CF-94F2-401A-BA57-92F5A7B2D0C5}" styleName="中等深淺樣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E9639D4-E3E2-4D34-9284-5A2195B3D0D7}" styleName="淺色樣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E25E649-3F16-4E02-A733-19D2CDBF48F0}" styleName="中等深淺樣式 3 - 輔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97" autoAdjust="0"/>
    <p:restoredTop sz="84125" autoAdjust="0"/>
  </p:normalViewPr>
  <p:slideViewPr>
    <p:cSldViewPr>
      <p:cViewPr varScale="1">
        <p:scale>
          <a:sx n="96" d="100"/>
          <a:sy n="96" d="100"/>
        </p:scale>
        <p:origin x="25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9" d="100"/>
          <a:sy n="109" d="100"/>
        </p:scale>
        <p:origin x="-438" y="-84"/>
      </p:cViewPr>
      <p:guideLst>
        <p:guide orient="horz" pos="2142"/>
        <p:guide pos="3111"/>
        <p:guide orient="horz" pos="3111"/>
        <p:guide pos="214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388" cy="49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>
            <a:lvl1pPr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88" y="1"/>
            <a:ext cx="2945295" cy="49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>
            <a:lvl1pPr algn="r"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fld id="{E289C45F-CA0B-48F5-BE0B-D9CB8BA21E69}" type="datetime1">
              <a:rPr lang="zh-TW" altLang="en-US"/>
              <a:pPr>
                <a:defRPr/>
              </a:pPr>
              <a:t>2015/8/4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464"/>
            <a:ext cx="2946388" cy="49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b" anchorCtr="0" compatLnSpc="1">
            <a:prstTxWarp prst="textNoShape">
              <a:avLst/>
            </a:prstTxWarp>
          </a:bodyPr>
          <a:lstStyle>
            <a:lvl1pPr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88" y="9378464"/>
            <a:ext cx="2945295" cy="49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b" anchorCtr="0" compatLnSpc="1">
            <a:prstTxWarp prst="textNoShape">
              <a:avLst/>
            </a:prstTxWarp>
          </a:bodyPr>
          <a:lstStyle>
            <a:lvl1pPr algn="r"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fld id="{DEBB6D99-E97E-4AAA-9A86-E66A489BAC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65709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388" cy="49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>
            <a:lvl1pPr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88" y="1"/>
            <a:ext cx="2945295" cy="49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>
            <a:lvl1pPr algn="r"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fld id="{043A2D37-AB5B-49B0-BB23-7290DB0F4CED}" type="datetime1">
              <a:rPr lang="zh-TW" altLang="en-US"/>
              <a:pPr>
                <a:defRPr/>
              </a:pPr>
              <a:t>2015/8/4</a:t>
            </a:fld>
            <a:endParaRPr lang="en-US" altLang="zh-TW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3450" y="742950"/>
            <a:ext cx="4930775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90385"/>
            <a:ext cx="5438140" cy="44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464"/>
            <a:ext cx="2946388" cy="49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b" anchorCtr="0" compatLnSpc="1">
            <a:prstTxWarp prst="textNoShape">
              <a:avLst/>
            </a:prstTxWarp>
          </a:bodyPr>
          <a:lstStyle>
            <a:lvl1pPr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88" y="9378464"/>
            <a:ext cx="2945295" cy="49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b" anchorCtr="0" compatLnSpc="1">
            <a:prstTxWarp prst="textNoShape">
              <a:avLst/>
            </a:prstTxWarp>
          </a:bodyPr>
          <a:lstStyle>
            <a:lvl1pPr algn="r"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fld id="{F04AD530-DFE8-409F-AC2F-A68CFC574FD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9376502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9F011DFF-4CF2-4B16-A707-64B28036040A}" type="slidenum">
              <a:rPr lang="en-US" altLang="zh-TW" smtClean="0"/>
              <a:pPr eaLnBrk="1" hangingPunct="1"/>
              <a:t>1</a:t>
            </a:fld>
            <a:endParaRPr lang="en-US" altLang="zh-TW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49D338C6-14FA-48CC-A73D-B1557EEBA41C}" type="datetime1">
              <a:rPr lang="zh-TW" altLang="en-US" smtClean="0"/>
              <a:pPr eaLnBrk="1" hangingPunct="1"/>
              <a:t>2015/8/4</a:t>
            </a:fld>
            <a:endParaRPr lang="en-US" altLang="zh-TW" smtClean="0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mtClean="0"/>
              <a:t>CSIE CIAL Lab</a:t>
            </a:r>
          </a:p>
        </p:txBody>
      </p:sp>
      <p:sp>
        <p:nvSpPr>
          <p:cNvPr id="47109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/>
            <a:fld id="{B507DD77-2F27-408A-A247-AD7484650273}" type="slidenum">
              <a:rPr lang="en-US" altLang="zh-TW" sz="1200"/>
              <a:pPr algn="r" eaLnBrk="1" hangingPunct="1"/>
              <a:t>1</a:t>
            </a:fld>
            <a:endParaRPr lang="en-US" altLang="zh-TW" sz="120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3100" y="508000"/>
            <a:ext cx="3397250" cy="254952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09305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When packet matches expression, may do less work than Thompson's</a:t>
            </a:r>
          </a:p>
          <a:p>
            <a:r>
              <a:rPr lang="en-US" altLang="zh-TW" dirty="0" smtClean="0"/>
              <a:t>algorithm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043A2D37-AB5B-49B0-BB23-7290DB0F4CED}" type="datetime1">
              <a:rPr lang="zh-TW" altLang="en-US" smtClean="0"/>
              <a:pPr>
                <a:defRPr/>
              </a:pPr>
              <a:t>2015/8/4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AD530-DFE8-409F-AC2F-A68CFC574FD5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19917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043A2D37-AB5B-49B0-BB23-7290DB0F4CED}" type="datetime1">
              <a:rPr lang="zh-TW" altLang="en-US" smtClean="0"/>
              <a:pPr>
                <a:defRPr/>
              </a:pPr>
              <a:t>2015/8/4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AD530-DFE8-409F-AC2F-A68CFC574FD5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04016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043A2D37-AB5B-49B0-BB23-7290DB0F4CED}" type="datetime1">
              <a:rPr lang="zh-TW" altLang="en-US" smtClean="0"/>
              <a:pPr>
                <a:defRPr/>
              </a:pPr>
              <a:t>2015/8/4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AD530-DFE8-409F-AC2F-A68CFC574FD5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64951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043A2D37-AB5B-49B0-BB23-7290DB0F4CED}" type="datetime1">
              <a:rPr lang="zh-TW" altLang="en-US" smtClean="0"/>
              <a:pPr>
                <a:defRPr/>
              </a:pPr>
              <a:t>2015/8/4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AD530-DFE8-409F-AC2F-A68CFC574FD5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32039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043A2D37-AB5B-49B0-BB23-7290DB0F4CED}" type="datetime1">
              <a:rPr lang="zh-TW" altLang="en-US" smtClean="0"/>
              <a:pPr>
                <a:defRPr/>
              </a:pPr>
              <a:t>2015/8/4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AD530-DFE8-409F-AC2F-A68CFC574FD5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69123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043A2D37-AB5B-49B0-BB23-7290DB0F4CED}" type="datetime1">
              <a:rPr lang="zh-TW" altLang="en-US" smtClean="0"/>
              <a:pPr>
                <a:defRPr/>
              </a:pPr>
              <a:t>2015/8/4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AD530-DFE8-409F-AC2F-A68CFC574FD5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36486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043A2D37-AB5B-49B0-BB23-7290DB0F4CED}" type="datetime1">
              <a:rPr lang="zh-TW" altLang="en-US" smtClean="0"/>
              <a:pPr>
                <a:defRPr/>
              </a:pPr>
              <a:t>2015/8/4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AD530-DFE8-409F-AC2F-A68CFC574FD5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58442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0" lang="zh-TW" altLang="zh-TW" sz="240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0" lang="zh-TW" altLang="zh-TW" sz="2400">
              <a:latin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0" lang="zh-TW" altLang="zh-TW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EEB4A-837F-49A6-B673-BC26A4192022}" type="datetime1">
              <a:rPr lang="zh-TW" altLang="en-US"/>
              <a:pPr>
                <a:defRPr/>
              </a:pPr>
              <a:t>2015/8/4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0872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AA98F-05D8-44A8-9759-475B8088B8D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2E35E-D90F-4D83-B0CD-BBE9C6575D54}" type="datetime1">
              <a:rPr lang="zh-TW" altLang="en-US"/>
              <a:pPr>
                <a:defRPr/>
              </a:pPr>
              <a:t>2015/8/4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52D30-0AE7-42A3-B1E7-A1874917EA8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AC67E-EAB6-4956-B8AE-B6521676F9E0}" type="datetime1">
              <a:rPr lang="zh-TW" altLang="en-US"/>
              <a:pPr>
                <a:defRPr/>
              </a:pPr>
              <a:t>2015/8/4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7A223-2DA6-4EBF-8107-7051207CD74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61526-E49D-4E81-A6CE-EBD204B44E1D}" type="datetime1">
              <a:rPr lang="zh-TW" altLang="en-US"/>
              <a:pPr>
                <a:defRPr/>
              </a:pPr>
              <a:t>2015/8/4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29E2D-6B4F-4CD3-A3D3-C4E701E040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2347E-8533-4D5D-9307-04648A9487D3}" type="datetime1">
              <a:rPr lang="zh-TW" altLang="en-US"/>
              <a:pPr>
                <a:defRPr/>
              </a:pPr>
              <a:t>2015/8/4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B1232-DF00-448C-ACCD-8843BA4DAAA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75556" y="6308725"/>
            <a:ext cx="20574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B8756-D039-4654-B67B-236A94C2B8EC}" type="datetime1">
              <a:rPr lang="zh-TW" altLang="en-US"/>
              <a:pPr>
                <a:defRPr/>
              </a:pPr>
              <a:t>2015/8/4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699792" y="6320172"/>
            <a:ext cx="3960812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Computer &amp; Internet Architecture Lab</a:t>
            </a:r>
          </a:p>
          <a:p>
            <a:pPr>
              <a:defRPr/>
            </a:pPr>
            <a:r>
              <a:rPr lang="en-US" altLang="zh-TW" dirty="0"/>
              <a:t>CSIE, National Cheng Kung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3F63C-EE3D-4A67-9BE8-F52E6A2DE31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2D7D3-D90F-4FA7-85EA-0085D9F9F68E}" type="datetime1">
              <a:rPr lang="zh-TW" altLang="en-US"/>
              <a:pPr>
                <a:defRPr/>
              </a:pPr>
              <a:t>2015/8/4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1F8A9-F018-403C-95E5-B930BC7EB06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AF0F4-2DE8-4136-BAAA-B37B064CB51A}" type="datetime1">
              <a:rPr lang="zh-TW" altLang="en-US"/>
              <a:pPr>
                <a:defRPr/>
              </a:pPr>
              <a:t>2015/8/4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D8956-5698-4235-87A2-43FFF884C16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85ADF-9CBB-459F-AF59-0FFDF81DA190}" type="datetime1">
              <a:rPr lang="zh-TW" altLang="en-US"/>
              <a:pPr>
                <a:defRPr/>
              </a:pPr>
              <a:t>2015/8/4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E3430-33CF-497A-B2AB-4A94C5B3686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39552" y="6308725"/>
            <a:ext cx="20574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6EDF2-D4BD-47D7-9130-8FC2052C6EDB}" type="datetime1">
              <a:rPr lang="zh-TW" altLang="en-US"/>
              <a:pPr>
                <a:defRPr/>
              </a:pPr>
              <a:t>2015/8/4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699792" y="6320172"/>
            <a:ext cx="3960812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2683A-7018-4BAB-8721-AD6325F5AF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1EAFE-E229-428A-9344-861A6FE10076}" type="datetime1">
              <a:rPr lang="zh-TW" altLang="en-US"/>
              <a:pPr>
                <a:defRPr/>
              </a:pPr>
              <a:t>2015/8/4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1572C-5C2E-49A2-965C-7CB8B2360B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B20FA-DD94-413D-B82E-528B523AE877}" type="datetime1">
              <a:rPr lang="zh-TW" altLang="en-US"/>
              <a:pPr>
                <a:defRPr/>
              </a:pPr>
              <a:t>2015/8/4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F71D9-75DE-4C83-A83F-0AED518840B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0AE51-52AB-4210-ACC9-678CAB4E789C}" type="datetime1">
              <a:rPr lang="zh-TW" altLang="en-US"/>
              <a:pPr>
                <a:defRPr/>
              </a:pPr>
              <a:t>2015/8/4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2CD28-92F7-4E71-AC93-D23BD4717A2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</a:defRPr>
            </a:lvl1pPr>
          </a:lstStyle>
          <a:p>
            <a:pPr>
              <a:defRPr/>
            </a:pPr>
            <a:fld id="{9DAE4238-3A07-464A-8BD3-BA5F6D62104E}" type="datetime1">
              <a:rPr lang="zh-TW" altLang="en-US"/>
              <a:pPr>
                <a:defRPr/>
              </a:pPr>
              <a:t>2015/8/4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273800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0038" y="6308725"/>
            <a:ext cx="989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</a:defRPr>
            </a:lvl1pPr>
          </a:lstStyle>
          <a:p>
            <a:pPr>
              <a:defRPr/>
            </a:pPr>
            <a:fld id="{7EA6CC49-A81B-4B85-B434-D76FD2EC00E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1032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kumimoji="0" lang="zh-TW" altLang="zh-TW" sz="2400">
                <a:latin typeface="Times New Roman" pitchFamily="18" charset="0"/>
              </a:endParaRPr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8118" y="1052736"/>
            <a:ext cx="8785225" cy="1944687"/>
          </a:xfrm>
        </p:spPr>
        <p:txBody>
          <a:bodyPr/>
          <a:lstStyle/>
          <a:p>
            <a:r>
              <a:rPr lang="en-US" altLang="zh-TW" sz="3200" b="1" i="0" dirty="0"/>
              <a:t>JA-</a:t>
            </a:r>
            <a:r>
              <a:rPr lang="en-US" altLang="zh-TW" sz="3200" b="1" i="0" dirty="0" err="1"/>
              <a:t>trie</a:t>
            </a:r>
            <a:r>
              <a:rPr lang="en-US" altLang="zh-TW" sz="3200" b="1" i="0" dirty="0"/>
              <a:t>: Entropy-Based Packet Classiﬁcation</a:t>
            </a:r>
            <a:endParaRPr lang="zh-TW" altLang="zh-TW" sz="3200" b="1" i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429000"/>
            <a:ext cx="6444716" cy="2160588"/>
          </a:xfrm>
        </p:spPr>
        <p:txBody>
          <a:bodyPr/>
          <a:lstStyle/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Author:  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zh-TW" sz="1800" dirty="0" smtClean="0"/>
              <a:t>Gianni Antichi, </a:t>
            </a:r>
            <a:r>
              <a:rPr lang="it-IT" altLang="zh-TW" sz="1800" dirty="0"/>
              <a:t>Christian </a:t>
            </a:r>
            <a:r>
              <a:rPr lang="it-IT" altLang="zh-TW" sz="1800" dirty="0" smtClean="0"/>
              <a:t>Callegari, </a:t>
            </a:r>
            <a:r>
              <a:rPr lang="it-IT" altLang="zh-TW" sz="1800" dirty="0"/>
              <a:t>Andrew W. </a:t>
            </a:r>
            <a:r>
              <a:rPr lang="it-IT" altLang="zh-TW" sz="1800" dirty="0" smtClean="0"/>
              <a:t>Moore</a:t>
            </a:r>
            <a:endParaRPr lang="it-IT" altLang="zh-TW" sz="1800" dirty="0"/>
          </a:p>
          <a:p>
            <a:pPr algn="l"/>
            <a:r>
              <a:rPr lang="it-IT" altLang="zh-TW" sz="1800" dirty="0" smtClean="0"/>
              <a:t>	, </a:t>
            </a:r>
            <a:r>
              <a:rPr lang="it-IT" altLang="zh-TW" sz="1800" dirty="0"/>
              <a:t>Stefano </a:t>
            </a:r>
            <a:r>
              <a:rPr lang="it-IT" altLang="zh-TW" sz="1800" dirty="0" smtClean="0"/>
              <a:t>Giordano, </a:t>
            </a:r>
            <a:r>
              <a:rPr lang="it-IT" altLang="zh-TW" sz="1800" dirty="0"/>
              <a:t>Enrico </a:t>
            </a:r>
            <a:r>
              <a:rPr lang="it-IT" altLang="zh-TW" sz="1800" dirty="0" smtClean="0"/>
              <a:t>Anastasi</a:t>
            </a:r>
            <a:endParaRPr lang="fi-FI" altLang="zh-TW" sz="1700" dirty="0" smtClean="0"/>
          </a:p>
          <a:p>
            <a:pPr algn="l"/>
            <a:r>
              <a:rPr lang="en-US" altLang="zh-TW" sz="1800" dirty="0"/>
              <a:t>Conference 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800" dirty="0"/>
              <a:t>2014 IEEE 15th International Conference on High Performance Switching and Routing (HPSR</a:t>
            </a:r>
            <a:r>
              <a:rPr lang="en-US" altLang="zh-TW" sz="1800" dirty="0" smtClean="0"/>
              <a:t>)</a:t>
            </a:r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zh-TW" altLang="zh-TW" sz="1800" dirty="0" smtClean="0"/>
              <a:t>Y</a:t>
            </a:r>
            <a:r>
              <a:rPr lang="zh-TW" altLang="zh-TW" sz="1800" dirty="0"/>
              <a:t>e</a:t>
            </a:r>
            <a:r>
              <a:rPr lang="en-US" altLang="zh-TW" sz="1800" dirty="0" smtClean="0"/>
              <a:t>n-Chun</a:t>
            </a:r>
            <a:r>
              <a:rPr lang="zh-TW" altLang="en-US" sz="1800" dirty="0" smtClean="0"/>
              <a:t> </a:t>
            </a:r>
            <a:r>
              <a:rPr lang="en-US" altLang="zh-TW" sz="1800" dirty="0" smtClean="0"/>
              <a:t>Tseng</a:t>
            </a:r>
            <a:endParaRPr lang="en-US" altLang="zh-TW" sz="1800" dirty="0"/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2014/8/5</a:t>
            </a:r>
            <a:endParaRPr kumimoji="0" lang="en-US" altLang="zh-TW" sz="4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0" y="6016625"/>
            <a:ext cx="59610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 dirty="0"/>
              <a:t>National Cheng Kung University, Taiwan R.O.C.</a:t>
            </a:r>
          </a:p>
        </p:txBody>
      </p:sp>
    </p:spTree>
    <p:extLst>
      <p:ext uri="{BB962C8B-B14F-4D97-AF65-F5344CB8AC3E}">
        <p14:creationId xmlns:p14="http://schemas.microsoft.com/office/powerpoint/2010/main" val="321984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scheme 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3668" y="1988840"/>
            <a:ext cx="3996444" cy="4037987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863588" y="1510828"/>
            <a:ext cx="2844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Packet (5:</a:t>
            </a:r>
            <a:r>
              <a:rPr lang="en-US" altLang="zh-TW" sz="2400" dirty="0" smtClean="0">
                <a:solidFill>
                  <a:srgbClr val="FF0000"/>
                </a:solidFill>
              </a:rPr>
              <a:t>10</a:t>
            </a:r>
            <a:r>
              <a:rPr lang="en-US" altLang="zh-TW" sz="2400" dirty="0" smtClean="0"/>
              <a:t>:5:7)</a:t>
            </a:r>
            <a:endParaRPr lang="zh-TW" alt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字方塊 6"/>
              <p:cNvSpPr txBox="1"/>
              <p:nvPr/>
            </p:nvSpPr>
            <p:spPr>
              <a:xfrm>
                <a:off x="5594007" y="3269169"/>
                <a:ext cx="252028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𝐵𝑀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𝑐𝑙𝑎𝑠𝑠</m:t>
                        </m:r>
                      </m:sub>
                    </m:sSub>
                  </m:oMath>
                </a14:m>
                <a:r>
                  <a:rPr lang="en-US" altLang="zh-TW" sz="2400" dirty="0" smtClean="0"/>
                  <a:t>=0</a:t>
                </a:r>
                <a:r>
                  <a:rPr lang="en-US" altLang="zh-TW" sz="2400" dirty="0" smtClean="0">
                    <a:solidFill>
                      <a:srgbClr val="FF0000"/>
                    </a:solidFill>
                  </a:rPr>
                  <a:t>1</a:t>
                </a:r>
                <a:r>
                  <a:rPr lang="en-US" altLang="zh-TW" sz="2400" dirty="0" smtClean="0"/>
                  <a:t>00</a:t>
                </a:r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7" name="文字方塊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4007" y="3269169"/>
                <a:ext cx="2520280" cy="738664"/>
              </a:xfrm>
              <a:prstGeom prst="rect">
                <a:avLst/>
              </a:prstGeom>
              <a:blipFill rotWithShape="0">
                <a:blip r:embed="rId4"/>
                <a:stretch>
                  <a:fillRect l="-726" t="-578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直線單箭頭接點 8"/>
          <p:cNvCxnSpPr/>
          <p:nvPr/>
        </p:nvCxnSpPr>
        <p:spPr>
          <a:xfrm>
            <a:off x="2807804" y="2708920"/>
            <a:ext cx="540060" cy="396044"/>
          </a:xfrm>
          <a:prstGeom prst="straightConnector1">
            <a:avLst/>
          </a:prstGeom>
          <a:ln w="762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橢圓 9"/>
          <p:cNvSpPr/>
          <p:nvPr/>
        </p:nvSpPr>
        <p:spPr>
          <a:xfrm>
            <a:off x="3311860" y="3032956"/>
            <a:ext cx="306034" cy="2902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3834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scheme 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3668" y="1988840"/>
            <a:ext cx="3996444" cy="4037987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863588" y="1510828"/>
            <a:ext cx="2844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Packet (5:10:</a:t>
            </a:r>
            <a:r>
              <a:rPr lang="en-US" altLang="zh-TW" sz="2400" dirty="0" smtClean="0">
                <a:solidFill>
                  <a:srgbClr val="FF0000"/>
                </a:solidFill>
              </a:rPr>
              <a:t>5</a:t>
            </a:r>
            <a:r>
              <a:rPr lang="en-US" altLang="zh-TW" sz="2400" dirty="0" smtClean="0"/>
              <a:t>:7)</a:t>
            </a:r>
            <a:endParaRPr lang="zh-TW" alt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字方塊 6"/>
              <p:cNvSpPr txBox="1"/>
              <p:nvPr/>
            </p:nvSpPr>
            <p:spPr>
              <a:xfrm>
                <a:off x="5594007" y="3269169"/>
                <a:ext cx="252028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𝐵𝑀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𝑐𝑙𝑎𝑠𝑠</m:t>
                        </m:r>
                      </m:sub>
                    </m:sSub>
                  </m:oMath>
                </a14:m>
                <a:r>
                  <a:rPr lang="en-US" altLang="zh-TW" sz="2400" dirty="0" smtClean="0"/>
                  <a:t>=01</a:t>
                </a:r>
                <a:r>
                  <a:rPr lang="en-US" altLang="zh-TW" sz="2400" dirty="0" smtClean="0">
                    <a:solidFill>
                      <a:srgbClr val="FF0000"/>
                    </a:solidFill>
                  </a:rPr>
                  <a:t>0</a:t>
                </a:r>
                <a:r>
                  <a:rPr lang="en-US" altLang="zh-TW" sz="2400" dirty="0" smtClean="0"/>
                  <a:t>0</a:t>
                </a:r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7" name="文字方塊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4007" y="3269169"/>
                <a:ext cx="2520280" cy="738664"/>
              </a:xfrm>
              <a:prstGeom prst="rect">
                <a:avLst/>
              </a:prstGeom>
              <a:blipFill rotWithShape="0">
                <a:blip r:embed="rId4"/>
                <a:stretch>
                  <a:fillRect l="-726" t="-578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橢圓 7"/>
          <p:cNvSpPr/>
          <p:nvPr/>
        </p:nvSpPr>
        <p:spPr>
          <a:xfrm>
            <a:off x="3311860" y="3032956"/>
            <a:ext cx="306034" cy="2902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9344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scheme 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3668" y="1988840"/>
            <a:ext cx="3996444" cy="4037987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863588" y="1510828"/>
            <a:ext cx="2844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Packet (5:10:5:</a:t>
            </a:r>
            <a:r>
              <a:rPr lang="en-US" altLang="zh-TW" sz="2400" dirty="0" smtClean="0">
                <a:solidFill>
                  <a:srgbClr val="FF0000"/>
                </a:solidFill>
              </a:rPr>
              <a:t>7</a:t>
            </a:r>
            <a:r>
              <a:rPr lang="en-US" altLang="zh-TW" sz="2400" dirty="0" smtClean="0"/>
              <a:t>)</a:t>
            </a:r>
            <a:endParaRPr lang="zh-TW" alt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字方塊 6"/>
              <p:cNvSpPr txBox="1"/>
              <p:nvPr/>
            </p:nvSpPr>
            <p:spPr>
              <a:xfrm>
                <a:off x="5594007" y="3269169"/>
                <a:ext cx="252028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𝐵𝑀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𝑐𝑙𝑎𝑠𝑠</m:t>
                        </m:r>
                      </m:sub>
                    </m:sSub>
                  </m:oMath>
                </a14:m>
                <a:r>
                  <a:rPr lang="en-US" altLang="zh-TW" sz="2400" dirty="0" smtClean="0"/>
                  <a:t>=010</a:t>
                </a:r>
                <a:r>
                  <a:rPr lang="en-US" altLang="zh-TW" sz="2400" dirty="0" smtClean="0">
                    <a:solidFill>
                      <a:srgbClr val="FF0000"/>
                    </a:solidFill>
                  </a:rPr>
                  <a:t>1</a:t>
                </a:r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7" name="文字方塊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4007" y="3269169"/>
                <a:ext cx="2520280" cy="738664"/>
              </a:xfrm>
              <a:prstGeom prst="rect">
                <a:avLst/>
              </a:prstGeom>
              <a:blipFill rotWithShape="0">
                <a:blip r:embed="rId4"/>
                <a:stretch>
                  <a:fillRect l="-726" t="-578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直線單箭頭接點 8"/>
          <p:cNvCxnSpPr/>
          <p:nvPr/>
        </p:nvCxnSpPr>
        <p:spPr>
          <a:xfrm>
            <a:off x="3578036" y="3319828"/>
            <a:ext cx="540060" cy="396044"/>
          </a:xfrm>
          <a:prstGeom prst="straightConnector1">
            <a:avLst/>
          </a:prstGeom>
          <a:ln w="762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3671900" y="3715872"/>
            <a:ext cx="900100" cy="721240"/>
          </a:xfrm>
          <a:prstGeom prst="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7960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scheme 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3668" y="1988840"/>
            <a:ext cx="3996444" cy="4037987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863588" y="1510828"/>
            <a:ext cx="2844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Packet (5:10:5:7)</a:t>
            </a:r>
            <a:endParaRPr lang="zh-TW" alt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字方塊 6"/>
              <p:cNvSpPr txBox="1"/>
              <p:nvPr/>
            </p:nvSpPr>
            <p:spPr>
              <a:xfrm>
                <a:off x="5594007" y="3269169"/>
                <a:ext cx="252028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𝐵𝑀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𝑐𝑙𝑎𝑠𝑠</m:t>
                        </m:r>
                      </m:sub>
                    </m:sSub>
                  </m:oMath>
                </a14:m>
                <a:r>
                  <a:rPr lang="en-US" altLang="zh-TW" sz="2400" dirty="0" smtClean="0"/>
                  <a:t>=0101</a:t>
                </a:r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7" name="文字方塊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4007" y="3269169"/>
                <a:ext cx="2520280" cy="738664"/>
              </a:xfrm>
              <a:prstGeom prst="rect">
                <a:avLst/>
              </a:prstGeom>
              <a:blipFill rotWithShape="0">
                <a:blip r:embed="rId4"/>
                <a:stretch>
                  <a:fillRect l="-726" t="-578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矩形 7"/>
          <p:cNvSpPr/>
          <p:nvPr/>
        </p:nvSpPr>
        <p:spPr>
          <a:xfrm>
            <a:off x="3671900" y="3715872"/>
            <a:ext cx="900100" cy="361200"/>
          </a:xfrm>
          <a:prstGeom prst="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1735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scheme 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  <p:sp>
        <p:nvSpPr>
          <p:cNvPr id="3" name="文字方塊 2"/>
          <p:cNvSpPr txBox="1"/>
          <p:nvPr/>
        </p:nvSpPr>
        <p:spPr>
          <a:xfrm>
            <a:off x="683568" y="1448780"/>
            <a:ext cx="2916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/>
              <a:t> Entropy-Based-JA-</a:t>
            </a:r>
            <a:r>
              <a:rPr lang="en-US" altLang="zh-TW" sz="2000" dirty="0" err="1"/>
              <a:t>Trie</a:t>
            </a:r>
            <a:endParaRPr lang="zh-TW" altLang="en-US" sz="2000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1780" y="5119432"/>
            <a:ext cx="3819525" cy="990600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5844" y="1444115"/>
            <a:ext cx="4838700" cy="3476625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106" y="2127889"/>
            <a:ext cx="3505200" cy="79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368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scheme 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  <p:sp>
        <p:nvSpPr>
          <p:cNvPr id="3" name="文字方塊 2"/>
          <p:cNvSpPr txBox="1"/>
          <p:nvPr/>
        </p:nvSpPr>
        <p:spPr>
          <a:xfrm>
            <a:off x="683568" y="1448780"/>
            <a:ext cx="2916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/>
              <a:t> Entropy-Based-JA-</a:t>
            </a:r>
            <a:r>
              <a:rPr lang="en-US" altLang="zh-TW" sz="2000" dirty="0" err="1"/>
              <a:t>Trie</a:t>
            </a:r>
            <a:endParaRPr lang="zh-TW" altLang="en-US" sz="2000" dirty="0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540" y="2789278"/>
            <a:ext cx="3771900" cy="1200150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906" y="4659500"/>
            <a:ext cx="3495675" cy="990600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21662" y="2254417"/>
            <a:ext cx="4257675" cy="2952750"/>
          </a:xfrm>
          <a:prstGeom prst="rect">
            <a:avLst/>
          </a:prstGeom>
        </p:spPr>
      </p:pic>
      <p:sp>
        <p:nvSpPr>
          <p:cNvPr id="11" name="向下箭號 10"/>
          <p:cNvSpPr/>
          <p:nvPr/>
        </p:nvSpPr>
        <p:spPr>
          <a:xfrm>
            <a:off x="2267744" y="3989428"/>
            <a:ext cx="252028" cy="67007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4890" y="1859129"/>
            <a:ext cx="3505200" cy="79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1163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Outline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Introduction</a:t>
            </a:r>
          </a:p>
          <a:p>
            <a:pPr eaLnBrk="1" hangingPunct="1"/>
            <a:r>
              <a:rPr lang="en-US" altLang="zh-TW" dirty="0"/>
              <a:t>Proposed scheme</a:t>
            </a:r>
          </a:p>
          <a:p>
            <a:pPr eaLnBrk="1" hangingPunct="1"/>
            <a:r>
              <a:rPr lang="en-US" altLang="zh-TW" dirty="0" smtClean="0">
                <a:solidFill>
                  <a:srgbClr val="FF0000"/>
                </a:solidFill>
              </a:rPr>
              <a:t>Performance Evaluation</a:t>
            </a:r>
            <a:endParaRPr lang="en-US" altLang="zh-TW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</a:t>
            </a:r>
          </a:p>
          <a:p>
            <a:pPr>
              <a:defRPr/>
            </a:pPr>
            <a:r>
              <a:rPr lang="en-US" altLang="zh-TW" dirty="0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16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3223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0"/>
    </mc:Choice>
    <mc:Fallback xmlns="">
      <p:transition spd="slow" advTm="175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Performance </a:t>
            </a:r>
            <a:r>
              <a:rPr lang="en-US" altLang="zh-TW" b="1" dirty="0" smtClean="0"/>
              <a:t>Evaluation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</a:t>
            </a:r>
          </a:p>
          <a:p>
            <a:pPr>
              <a:defRPr/>
            </a:pPr>
            <a:r>
              <a:rPr lang="en-US" altLang="zh-TW" dirty="0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17</a:t>
            </a:fld>
            <a:endParaRPr lang="en-US" altLang="zh-TW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050" y="1429544"/>
            <a:ext cx="6134100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72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Performance </a:t>
            </a:r>
            <a:r>
              <a:rPr lang="en-US" altLang="zh-TW" b="1" dirty="0" smtClean="0"/>
              <a:t>Evaluation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</a:t>
            </a:r>
          </a:p>
          <a:p>
            <a:pPr>
              <a:defRPr/>
            </a:pPr>
            <a:r>
              <a:rPr lang="en-US" altLang="zh-TW" dirty="0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18</a:t>
            </a:fld>
            <a:endParaRPr lang="en-US" altLang="zh-TW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1150" y="1414948"/>
            <a:ext cx="6057900" cy="461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05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Performance </a:t>
            </a:r>
            <a:r>
              <a:rPr lang="en-US" altLang="zh-TW" b="1" dirty="0" smtClean="0"/>
              <a:t>Evaluation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</a:t>
            </a:r>
          </a:p>
          <a:p>
            <a:pPr>
              <a:defRPr/>
            </a:pPr>
            <a:r>
              <a:rPr lang="en-US" altLang="zh-TW" dirty="0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19</a:t>
            </a:fld>
            <a:endParaRPr lang="en-US" altLang="zh-TW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6362" y="1340768"/>
            <a:ext cx="6467475" cy="455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39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Outline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solidFill>
                  <a:srgbClr val="FF0000"/>
                </a:solidFill>
              </a:rPr>
              <a:t>Introduction</a:t>
            </a:r>
          </a:p>
          <a:p>
            <a:pPr eaLnBrk="1" hangingPunct="1"/>
            <a:r>
              <a:rPr lang="en-US" altLang="zh-TW" dirty="0"/>
              <a:t>Proposed scheme </a:t>
            </a:r>
            <a:endParaRPr lang="en-US" altLang="zh-TW" dirty="0" smtClean="0"/>
          </a:p>
          <a:p>
            <a:pPr eaLnBrk="1" hangingPunct="1"/>
            <a:r>
              <a:rPr lang="en-US" altLang="zh-TW" dirty="0" smtClean="0"/>
              <a:t>Performance Evaluation</a:t>
            </a:r>
            <a:endParaRPr lang="en-US" altLang="zh-TW" dirty="0"/>
          </a:p>
          <a:p>
            <a:pPr eaLnBrk="1" hangingPunct="1"/>
            <a:endParaRPr lang="en-US" altLang="zh-TW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</a:t>
            </a:r>
          </a:p>
          <a:p>
            <a:pPr>
              <a:defRPr/>
            </a:pPr>
            <a:r>
              <a:rPr lang="en-US" altLang="zh-TW" dirty="0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2</a:t>
            </a:fld>
            <a:endParaRPr lang="en-US" altLang="zh-TW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0"/>
    </mc:Choice>
    <mc:Fallback xmlns="">
      <p:transition spd="slow" advTm="175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Introduction 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TW" dirty="0" smtClean="0">
                <a:sym typeface="Wingdings" pitchFamily="2" charset="2"/>
              </a:rPr>
              <a:t>A </a:t>
            </a:r>
            <a:r>
              <a:rPr lang="en-US" altLang="zh-TW" dirty="0">
                <a:sym typeface="Wingdings" pitchFamily="2" charset="2"/>
              </a:rPr>
              <a:t>novel </a:t>
            </a:r>
            <a:r>
              <a:rPr lang="en-US" altLang="zh-TW" dirty="0" err="1">
                <a:sym typeface="Wingdings" pitchFamily="2" charset="2"/>
              </a:rPr>
              <a:t>trie</a:t>
            </a:r>
            <a:r>
              <a:rPr lang="en-US" altLang="zh-TW" dirty="0">
                <a:sym typeface="Wingdings" pitchFamily="2" charset="2"/>
              </a:rPr>
              <a:t>-based </a:t>
            </a:r>
            <a:r>
              <a:rPr lang="en-US" altLang="zh-TW" dirty="0" smtClean="0">
                <a:sym typeface="Wingdings" pitchFamily="2" charset="2"/>
              </a:rPr>
              <a:t>classiﬁcation algorithm</a:t>
            </a:r>
            <a:r>
              <a:rPr lang="en-US" altLang="zh-TW" dirty="0">
                <a:sym typeface="Wingdings" pitchFamily="2" charset="2"/>
              </a:rPr>
              <a:t>, named Jump-Ahead </a:t>
            </a:r>
            <a:r>
              <a:rPr lang="en-US" altLang="zh-TW" dirty="0" err="1">
                <a:sym typeface="Wingdings" pitchFamily="2" charset="2"/>
              </a:rPr>
              <a:t>Trie</a:t>
            </a:r>
            <a:r>
              <a:rPr lang="en-US" altLang="zh-TW" dirty="0">
                <a:sym typeface="Wingdings" pitchFamily="2" charset="2"/>
              </a:rPr>
              <a:t> (JA-</a:t>
            </a:r>
            <a:r>
              <a:rPr lang="en-US" altLang="zh-TW" dirty="0" err="1">
                <a:sym typeface="Wingdings" pitchFamily="2" charset="2"/>
              </a:rPr>
              <a:t>trie</a:t>
            </a:r>
            <a:r>
              <a:rPr lang="en-US" altLang="zh-TW" dirty="0">
                <a:sym typeface="Wingdings" pitchFamily="2" charset="2"/>
              </a:rPr>
              <a:t>).</a:t>
            </a:r>
          </a:p>
          <a:p>
            <a:pPr lvl="1"/>
            <a:r>
              <a:rPr lang="en-US" altLang="zh-TW" dirty="0">
                <a:sym typeface="Wingdings" pitchFamily="2" charset="2"/>
              </a:rPr>
              <a:t>A</a:t>
            </a:r>
            <a:r>
              <a:rPr lang="en-US" altLang="zh-TW" dirty="0" smtClean="0">
                <a:sym typeface="Wingdings" pitchFamily="2" charset="2"/>
              </a:rPr>
              <a:t>n </a:t>
            </a:r>
            <a:r>
              <a:rPr lang="en-US" altLang="zh-TW" dirty="0">
                <a:sym typeface="Wingdings" pitchFamily="2" charset="2"/>
              </a:rPr>
              <a:t>entropy </a:t>
            </a:r>
            <a:r>
              <a:rPr lang="en-US" altLang="zh-TW" dirty="0" smtClean="0">
                <a:sym typeface="Wingdings" pitchFamily="2" charset="2"/>
              </a:rPr>
              <a:t>based </a:t>
            </a:r>
            <a:r>
              <a:rPr lang="en-US" altLang="zh-TW" dirty="0">
                <a:sym typeface="Wingdings" pitchFamily="2" charset="2"/>
              </a:rPr>
              <a:t>pre-processing step </a:t>
            </a:r>
            <a:r>
              <a:rPr lang="en-US" altLang="zh-TW" dirty="0" smtClean="0">
                <a:sym typeface="Wingdings" pitchFamily="2" charset="2"/>
              </a:rPr>
              <a:t>is applied to </a:t>
            </a:r>
            <a:r>
              <a:rPr lang="en-US" altLang="zh-TW" dirty="0">
                <a:sym typeface="Wingdings" pitchFamily="2" charset="2"/>
              </a:rPr>
              <a:t>the </a:t>
            </a:r>
            <a:r>
              <a:rPr lang="en-US" altLang="zh-TW" dirty="0" smtClean="0">
                <a:sym typeface="Wingdings" pitchFamily="2" charset="2"/>
              </a:rPr>
              <a:t>classiﬁcation </a:t>
            </a:r>
            <a:r>
              <a:rPr lang="en-US" altLang="zh-TW" dirty="0">
                <a:sym typeface="Wingdings" pitchFamily="2" charset="2"/>
              </a:rPr>
              <a:t>rule-set </a:t>
            </a:r>
            <a:endParaRPr lang="en-US" altLang="zh-TW" dirty="0" smtClean="0">
              <a:sym typeface="Wingdings" pitchFamily="2" charset="2"/>
            </a:endParaRPr>
          </a:p>
          <a:p>
            <a:pPr marL="457200" lvl="1" indent="0">
              <a:buNone/>
            </a:pPr>
            <a:r>
              <a:rPr lang="en-US" altLang="zh-TW" dirty="0">
                <a:sym typeface="Wingdings" pitchFamily="2" charset="2"/>
              </a:rPr>
              <a:t>	</a:t>
            </a:r>
            <a:endParaRPr lang="en-US" altLang="zh-TW" dirty="0">
              <a:sym typeface="Wingdings" pitchFamily="2" charset="2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637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Outline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Introduction</a:t>
            </a:r>
          </a:p>
          <a:p>
            <a:pPr eaLnBrk="1" hangingPunct="1"/>
            <a:r>
              <a:rPr lang="en-US" altLang="zh-TW" dirty="0">
                <a:solidFill>
                  <a:srgbClr val="FF0000"/>
                </a:solidFill>
              </a:rPr>
              <a:t>Proposed </a:t>
            </a:r>
            <a:r>
              <a:rPr lang="en-US" altLang="zh-TW" dirty="0" smtClean="0">
                <a:solidFill>
                  <a:srgbClr val="FF0000"/>
                </a:solidFill>
              </a:rPr>
              <a:t>scheme</a:t>
            </a:r>
          </a:p>
          <a:p>
            <a:pPr eaLnBrk="1" hangingPunct="1"/>
            <a:r>
              <a:rPr lang="en-US" altLang="zh-TW" dirty="0" smtClean="0"/>
              <a:t>Performance Evaluation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</a:t>
            </a:r>
          </a:p>
          <a:p>
            <a:pPr>
              <a:defRPr/>
            </a:pPr>
            <a:r>
              <a:rPr lang="en-US" altLang="zh-TW" dirty="0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4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5830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0"/>
    </mc:Choice>
    <mc:Fallback xmlns="">
      <p:transition spd="slow" advTm="175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scheme 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8" name="內容版面配置區 2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eaLnBrk="1" hangingPunct="1"/>
            <a:r>
              <a:rPr lang="en-US" altLang="zh-TW" dirty="0"/>
              <a:t>transition </a:t>
            </a:r>
            <a:r>
              <a:rPr lang="en-US" altLang="zh-TW" dirty="0" smtClean="0"/>
              <a:t>bitmap</a:t>
            </a:r>
            <a:endParaRPr lang="en-US" altLang="zh-TW" dirty="0" smtClean="0"/>
          </a:p>
          <a:p>
            <a:pPr eaLnBrk="1" hangingPunct="1"/>
            <a:r>
              <a:rPr lang="en-US" altLang="zh-TW" dirty="0"/>
              <a:t>rule bitmap</a:t>
            </a:r>
            <a:endParaRPr lang="en-US" altLang="zh-TW" dirty="0" smtClean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9932" y="1575591"/>
            <a:ext cx="4498268" cy="4368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630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scheme 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29" y="1304764"/>
            <a:ext cx="5038725" cy="4896544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9154" y="1287725"/>
            <a:ext cx="3581400" cy="1019175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9972" y="2306900"/>
            <a:ext cx="3996444" cy="4037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392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scheme 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674569"/>
            <a:ext cx="4972050" cy="412432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4952" y="2564904"/>
            <a:ext cx="3705304" cy="3743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40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scheme 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3668" y="1988840"/>
            <a:ext cx="3996444" cy="4037987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863588" y="1510828"/>
            <a:ext cx="2844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Packet (5:10:5:7)</a:t>
            </a:r>
            <a:endParaRPr lang="zh-TW" alt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字方塊 6"/>
              <p:cNvSpPr txBox="1"/>
              <p:nvPr/>
            </p:nvSpPr>
            <p:spPr>
              <a:xfrm>
                <a:off x="5594007" y="3269169"/>
                <a:ext cx="252028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𝐵𝑀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𝑐𝑙𝑎𝑠𝑠</m:t>
                        </m:r>
                      </m:sub>
                    </m:sSub>
                  </m:oMath>
                </a14:m>
                <a:r>
                  <a:rPr lang="en-US" altLang="zh-TW" sz="2400" dirty="0" smtClean="0"/>
                  <a:t>=0000</a:t>
                </a:r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7" name="文字方塊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4007" y="3269169"/>
                <a:ext cx="2520280" cy="738664"/>
              </a:xfrm>
              <a:prstGeom prst="rect">
                <a:avLst/>
              </a:prstGeom>
              <a:blipFill rotWithShape="0">
                <a:blip r:embed="rId4"/>
                <a:stretch>
                  <a:fillRect l="-726" t="-578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橢圓 7"/>
          <p:cNvSpPr/>
          <p:nvPr/>
        </p:nvSpPr>
        <p:spPr>
          <a:xfrm>
            <a:off x="2546775" y="2456892"/>
            <a:ext cx="306034" cy="2902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7550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scheme 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3668" y="1988840"/>
            <a:ext cx="3996444" cy="4037987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863588" y="1510828"/>
            <a:ext cx="2844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Packet (</a:t>
            </a:r>
            <a:r>
              <a:rPr lang="en-US" altLang="zh-TW" sz="2400" dirty="0" smtClean="0">
                <a:solidFill>
                  <a:srgbClr val="FF0000"/>
                </a:solidFill>
              </a:rPr>
              <a:t>5</a:t>
            </a:r>
            <a:r>
              <a:rPr lang="en-US" altLang="zh-TW" sz="2400" dirty="0" smtClean="0"/>
              <a:t>:10:5:7)</a:t>
            </a:r>
            <a:endParaRPr lang="zh-TW" alt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字方塊 6"/>
              <p:cNvSpPr txBox="1"/>
              <p:nvPr/>
            </p:nvSpPr>
            <p:spPr>
              <a:xfrm>
                <a:off x="5594007" y="3269169"/>
                <a:ext cx="252028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𝐵𝑀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𝑐𝑙𝑎𝑠𝑠</m:t>
                        </m:r>
                      </m:sub>
                    </m:sSub>
                  </m:oMath>
                </a14:m>
                <a:r>
                  <a:rPr lang="en-US" altLang="zh-TW" sz="2400" dirty="0" smtClean="0"/>
                  <a:t>=</a:t>
                </a:r>
                <a:r>
                  <a:rPr lang="en-US" altLang="zh-TW" sz="2400" dirty="0" smtClean="0">
                    <a:solidFill>
                      <a:srgbClr val="FF0000"/>
                    </a:solidFill>
                  </a:rPr>
                  <a:t>0</a:t>
                </a:r>
                <a:r>
                  <a:rPr lang="en-US" altLang="zh-TW" sz="2400" dirty="0" smtClean="0"/>
                  <a:t>000</a:t>
                </a:r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7" name="文字方塊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4007" y="3269169"/>
                <a:ext cx="2520280" cy="738664"/>
              </a:xfrm>
              <a:prstGeom prst="rect">
                <a:avLst/>
              </a:prstGeom>
              <a:blipFill rotWithShape="0">
                <a:blip r:embed="rId4"/>
                <a:stretch>
                  <a:fillRect l="-726" t="-578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橢圓 10"/>
          <p:cNvSpPr/>
          <p:nvPr/>
        </p:nvSpPr>
        <p:spPr>
          <a:xfrm>
            <a:off x="2546775" y="2456892"/>
            <a:ext cx="306034" cy="2902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1490735"/>
      </p:ext>
    </p:extLst>
  </p:cSld>
  <p:clrMapOvr>
    <a:masterClrMapping/>
  </p:clrMapOvr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自訂 1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99392</TotalTime>
  <Words>403</Words>
  <Application>Microsoft Office PowerPoint</Application>
  <PresentationFormat>如螢幕大小 (4:3)</PresentationFormat>
  <Paragraphs>135</Paragraphs>
  <Slides>19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7" baseType="lpstr">
      <vt:lpstr>新細明體</vt:lpstr>
      <vt:lpstr>標楷體</vt:lpstr>
      <vt:lpstr>Arial</vt:lpstr>
      <vt:lpstr>Arial Black</vt:lpstr>
      <vt:lpstr>Cambria Math</vt:lpstr>
      <vt:lpstr>Times New Roman</vt:lpstr>
      <vt:lpstr>Wingdings</vt:lpstr>
      <vt:lpstr>Studio</vt:lpstr>
      <vt:lpstr>JA-trie: Entropy-Based Packet Classiﬁcation</vt:lpstr>
      <vt:lpstr>Outline</vt:lpstr>
      <vt:lpstr>Introduction </vt:lpstr>
      <vt:lpstr>Outline</vt:lpstr>
      <vt:lpstr>Proposed scheme </vt:lpstr>
      <vt:lpstr>Proposed scheme </vt:lpstr>
      <vt:lpstr>Proposed scheme </vt:lpstr>
      <vt:lpstr>Proposed scheme </vt:lpstr>
      <vt:lpstr>Proposed scheme </vt:lpstr>
      <vt:lpstr>Proposed scheme </vt:lpstr>
      <vt:lpstr>Proposed scheme </vt:lpstr>
      <vt:lpstr>Proposed scheme </vt:lpstr>
      <vt:lpstr>Proposed scheme </vt:lpstr>
      <vt:lpstr>Proposed scheme </vt:lpstr>
      <vt:lpstr>Proposed scheme </vt:lpstr>
      <vt:lpstr>Outline</vt:lpstr>
      <vt:lpstr>Performance Evaluation</vt:lpstr>
      <vt:lpstr>Performance Evaluation</vt:lpstr>
      <vt:lpstr>Performance Evaluation</vt:lpstr>
    </vt:vector>
  </TitlesOfParts>
  <Company>mediahome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Thesis_ppt</dc:title>
  <dc:creator>HCC</dc:creator>
  <cp:lastModifiedBy>CIAL-YCTseng</cp:lastModifiedBy>
  <cp:revision>3697</cp:revision>
  <cp:lastPrinted>2014-07-30T02:52:42Z</cp:lastPrinted>
  <dcterms:created xsi:type="dcterms:W3CDTF">2004-07-16T19:12:18Z</dcterms:created>
  <dcterms:modified xsi:type="dcterms:W3CDTF">2015-08-04T13:28:13Z</dcterms:modified>
</cp:coreProperties>
</file>